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35"/>
  </p:notesMasterIdLst>
  <p:sldIdLst>
    <p:sldId id="256" r:id="rId2"/>
    <p:sldId id="268" r:id="rId3"/>
    <p:sldId id="299" r:id="rId4"/>
    <p:sldId id="270" r:id="rId5"/>
    <p:sldId id="257" r:id="rId6"/>
    <p:sldId id="274" r:id="rId7"/>
    <p:sldId id="275" r:id="rId8"/>
    <p:sldId id="276" r:id="rId9"/>
    <p:sldId id="28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300" r:id="rId18"/>
    <p:sldId id="265" r:id="rId19"/>
    <p:sldId id="301" r:id="rId20"/>
    <p:sldId id="278" r:id="rId21"/>
    <p:sldId id="279" r:id="rId22"/>
    <p:sldId id="280" r:id="rId23"/>
    <p:sldId id="282" r:id="rId24"/>
    <p:sldId id="281" r:id="rId25"/>
    <p:sldId id="288" r:id="rId26"/>
    <p:sldId id="302" r:id="rId27"/>
    <p:sldId id="283" r:id="rId28"/>
    <p:sldId id="289" r:id="rId29"/>
    <p:sldId id="284" r:id="rId30"/>
    <p:sldId id="291" r:id="rId31"/>
    <p:sldId id="303" r:id="rId32"/>
    <p:sldId id="292" r:id="rId33"/>
    <p:sldId id="286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449" autoAdjust="0"/>
  </p:normalViewPr>
  <p:slideViewPr>
    <p:cSldViewPr snapToGrid="0">
      <p:cViewPr varScale="1">
        <p:scale>
          <a:sx n="84" d="100"/>
          <a:sy n="84" d="100"/>
        </p:scale>
        <p:origin x="37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A292E-D1E6-42C8-97B5-197505452A3C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2D5EE-A567-4806-9CD4-E7D3862A04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893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2D5EE-A567-4806-9CD4-E7D3862A04B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044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6894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885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93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00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79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06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052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309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3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768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0296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924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815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6578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199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58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930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8EFD330-8973-4D53-AB23-CAF1EA4038A0}" type="datetimeFigureOut">
              <a:rPr lang="ru-RU" smtClean="0"/>
              <a:t>19.09.2025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7769A19-0AD9-437E-B653-E73B12007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82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E5D3D-D3E7-4B75-B031-A544B9833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1721" y="2869937"/>
            <a:ext cx="6815669" cy="1515533"/>
          </a:xfrm>
        </p:spPr>
        <p:txBody>
          <a:bodyPr>
            <a:normAutofit fontScale="90000"/>
          </a:bodyPr>
          <a:lstStyle/>
          <a:p>
            <a:r>
              <a:rPr lang="ru-RU" sz="6600" dirty="0"/>
              <a:t>Олимпиадное движение 2024-25 учебный год</a:t>
            </a:r>
          </a:p>
        </p:txBody>
      </p:sp>
    </p:spTree>
    <p:extLst>
      <p:ext uri="{BB962C8B-B14F-4D97-AF65-F5344CB8AC3E}">
        <p14:creationId xmlns:p14="http://schemas.microsoft.com/office/powerpoint/2010/main" val="283941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" y="600075"/>
            <a:ext cx="10987088" cy="928149"/>
          </a:xfrm>
        </p:spPr>
        <p:txBody>
          <a:bodyPr>
            <a:noAutofit/>
          </a:bodyPr>
          <a:lstStyle/>
          <a:p>
            <a:r>
              <a:rPr lang="ru-RU" sz="2800" b="1" dirty="0"/>
              <a:t>В 2024-25 учебном году приняли участие в следующих олимпиадах: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3925" y="1814513"/>
            <a:ext cx="10344150" cy="6086475"/>
          </a:xfrm>
        </p:spPr>
        <p:txBody>
          <a:bodyPr>
            <a:normAutofit/>
          </a:bodyPr>
          <a:lstStyle/>
          <a:p>
            <a:r>
              <a:rPr lang="ru-RU" sz="2800" dirty="0"/>
              <a:t>- Всероссийская олимпиада школьников (20 предметов)</a:t>
            </a:r>
          </a:p>
          <a:p>
            <a:r>
              <a:rPr lang="ru-RU" sz="2800" dirty="0"/>
              <a:t>-Областная олимпиада школьников</a:t>
            </a:r>
          </a:p>
          <a:p>
            <a:r>
              <a:rPr lang="ru-RU" sz="2800" dirty="0"/>
              <a:t>- Многопрофильная инженерная олимпиада «Звезда» (</a:t>
            </a:r>
            <a:r>
              <a:rPr lang="ru-RU" sz="2800" dirty="0" err="1"/>
              <a:t>ЮУрГУ</a:t>
            </a:r>
            <a:r>
              <a:rPr lang="ru-RU" sz="2800" dirty="0"/>
              <a:t>)</a:t>
            </a:r>
          </a:p>
          <a:p>
            <a:r>
              <a:rPr lang="ru-RU" sz="2800" dirty="0"/>
              <a:t>- Олимпиада «От звездочек к звездам» (</a:t>
            </a:r>
            <a:r>
              <a:rPr lang="ru-RU" sz="2800" dirty="0" err="1"/>
              <a:t>ЮУрГУ</a:t>
            </a:r>
            <a:r>
              <a:rPr lang="ru-RU" sz="2800" dirty="0"/>
              <a:t>)</a:t>
            </a:r>
          </a:p>
          <a:p>
            <a:r>
              <a:rPr lang="ru-RU" sz="2800" dirty="0"/>
              <a:t>- Региональный конкурс школьников (</a:t>
            </a:r>
            <a:r>
              <a:rPr lang="ru-RU" sz="2800" dirty="0" err="1"/>
              <a:t>ЧелГУ</a:t>
            </a:r>
            <a:r>
              <a:rPr lang="ru-RU" sz="2800" dirty="0"/>
              <a:t>)</a:t>
            </a:r>
          </a:p>
          <a:p>
            <a:r>
              <a:rPr lang="ru-RU" sz="2800" dirty="0"/>
              <a:t>-Олимпиада Старт (</a:t>
            </a:r>
            <a:r>
              <a:rPr lang="ru-RU" sz="2800" dirty="0" err="1"/>
              <a:t>ЧелГу</a:t>
            </a:r>
            <a:r>
              <a:rPr lang="ru-RU" sz="2800" dirty="0"/>
              <a:t>)</a:t>
            </a:r>
          </a:p>
          <a:p>
            <a:r>
              <a:rPr lang="ru-RU" sz="2800" dirty="0"/>
              <a:t>-Кубок главы города. Интеллектуальный марафон (4 предмета) </a:t>
            </a:r>
          </a:p>
        </p:txBody>
      </p:sp>
    </p:spTree>
    <p:extLst>
      <p:ext uri="{BB962C8B-B14F-4D97-AF65-F5344CB8AC3E}">
        <p14:creationId xmlns:p14="http://schemas.microsoft.com/office/powerpoint/2010/main" val="324661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7238" y="1042988"/>
            <a:ext cx="10987088" cy="928149"/>
          </a:xfrm>
        </p:spPr>
        <p:txBody>
          <a:bodyPr>
            <a:noAutofit/>
          </a:bodyPr>
          <a:lstStyle/>
          <a:p>
            <a:r>
              <a:rPr lang="ru-RU" sz="2800" b="1" dirty="0"/>
              <a:t>В 2024-25 учебном году приняли участие в следующих олимпиадах: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3925" y="2700338"/>
            <a:ext cx="10344150" cy="6086475"/>
          </a:xfrm>
        </p:spPr>
        <p:txBody>
          <a:bodyPr>
            <a:normAutofit/>
          </a:bodyPr>
          <a:lstStyle/>
          <a:p>
            <a:r>
              <a:rPr lang="ru-RU" sz="2800" dirty="0"/>
              <a:t>- Олимпиады сайта </a:t>
            </a:r>
            <a:r>
              <a:rPr lang="ru-RU" sz="2800" dirty="0" err="1"/>
              <a:t>Учи.ру</a:t>
            </a:r>
            <a:endParaRPr lang="ru-RU" sz="2800" dirty="0"/>
          </a:p>
          <a:p>
            <a:r>
              <a:rPr lang="ru-RU" sz="2800" dirty="0"/>
              <a:t>- Национальная технологическая олимпиада (3 направления)</a:t>
            </a:r>
          </a:p>
          <a:p>
            <a:r>
              <a:rPr lang="ru-RU" sz="2800" dirty="0"/>
              <a:t>-Региональная олимпиада </a:t>
            </a:r>
            <a:r>
              <a:rPr lang="en-US" sz="2800" dirty="0"/>
              <a:t>Scratch </a:t>
            </a:r>
            <a:r>
              <a:rPr lang="ru-RU" sz="2800" dirty="0"/>
              <a:t>и </a:t>
            </a:r>
            <a:r>
              <a:rPr lang="en-US" sz="2800" dirty="0"/>
              <a:t>Python</a:t>
            </a:r>
            <a:endParaRPr lang="ru-RU" sz="2800" dirty="0"/>
          </a:p>
          <a:p>
            <a:r>
              <a:rPr lang="ru-RU" sz="2800" dirty="0"/>
              <a:t>-Международный конкурс по искусственному интеллекту </a:t>
            </a:r>
            <a:r>
              <a:rPr lang="en-US" sz="2800" dirty="0"/>
              <a:t>Al Challenge</a:t>
            </a:r>
          </a:p>
          <a:p>
            <a:r>
              <a:rPr lang="en-US" sz="2800" dirty="0"/>
              <a:t>-</a:t>
            </a:r>
            <a:r>
              <a:rPr lang="ru-RU" sz="2800" dirty="0"/>
              <a:t>Высшая проба</a:t>
            </a:r>
          </a:p>
        </p:txBody>
      </p:sp>
    </p:spTree>
    <p:extLst>
      <p:ext uri="{BB962C8B-B14F-4D97-AF65-F5344CB8AC3E}">
        <p14:creationId xmlns:p14="http://schemas.microsoft.com/office/powerpoint/2010/main" val="406457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896293"/>
            <a:ext cx="9601196" cy="487998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3300" b="1" dirty="0"/>
              <a:t>С дипломом победителя или призера в олимпиадах возможно претендовать :</a:t>
            </a:r>
          </a:p>
          <a:p>
            <a:r>
              <a:rPr lang="ru-RU" sz="3300" dirty="0"/>
              <a:t>Дополнительные отметки по предметам;</a:t>
            </a:r>
          </a:p>
          <a:p>
            <a:r>
              <a:rPr lang="ru-RU" sz="3300" dirty="0"/>
              <a:t>Дополнительные баллы при поступлении в 5,10 класс либо колледж.</a:t>
            </a:r>
          </a:p>
          <a:p>
            <a:r>
              <a:rPr lang="ru-RU" sz="3300" dirty="0"/>
              <a:t>Зачисление в ВУЗ на направление по профилю олимпиады без вступительных экзаменов.</a:t>
            </a:r>
          </a:p>
          <a:p>
            <a:r>
              <a:rPr lang="ru-RU" sz="3300" dirty="0"/>
              <a:t>Начисление 100 баллов за предмет, профильный олимпиаде.</a:t>
            </a:r>
          </a:p>
          <a:p>
            <a:r>
              <a:rPr lang="ru-RU" sz="3300" dirty="0"/>
              <a:t>Различные льготы для </a:t>
            </a:r>
            <a:r>
              <a:rPr lang="ru-RU" sz="3300" dirty="0" err="1"/>
              <a:t>олимпиадников</a:t>
            </a:r>
            <a:r>
              <a:rPr lang="ru-RU" sz="3300" dirty="0"/>
              <a:t> (на усмотрение ВУЗа)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383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358EDB-BBD4-4E60-86E2-D97BDB9ED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288" y="534606"/>
            <a:ext cx="10571998" cy="970450"/>
          </a:xfrm>
        </p:spPr>
        <p:txBody>
          <a:bodyPr>
            <a:normAutofit/>
          </a:bodyPr>
          <a:lstStyle/>
          <a:p>
            <a:r>
              <a:rPr lang="ru-RU" b="1" dirty="0"/>
              <a:t>Всероссийская олимпиада школьников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41006C-4FFC-4191-8203-1CBE2F106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138" y="1387361"/>
            <a:ext cx="10554574" cy="3636511"/>
          </a:xfrm>
        </p:spPr>
        <p:txBody>
          <a:bodyPr>
            <a:noAutofit/>
          </a:bodyPr>
          <a:lstStyle/>
          <a:p>
            <a:r>
              <a:rPr lang="ru-RU" sz="3600" b="1" dirty="0"/>
              <a:t>Всего участников </a:t>
            </a:r>
            <a:r>
              <a:rPr lang="ru-RU" sz="3600" dirty="0" err="1"/>
              <a:t>ВсОШ</a:t>
            </a:r>
            <a:r>
              <a:rPr lang="ru-RU" sz="3600" dirty="0"/>
              <a:t> в 2024-25 учебном году </a:t>
            </a:r>
            <a:r>
              <a:rPr lang="ru-RU" sz="3600" b="1" dirty="0"/>
              <a:t>376</a:t>
            </a:r>
            <a:r>
              <a:rPr lang="ru-RU" sz="3600" dirty="0"/>
              <a:t> учеников МАОУ «СОШ №104»</a:t>
            </a:r>
          </a:p>
          <a:p>
            <a:r>
              <a:rPr lang="ru-RU" sz="3600" dirty="0"/>
              <a:t>20 предметов олимпиады</a:t>
            </a:r>
          </a:p>
          <a:p>
            <a:r>
              <a:rPr lang="ru-RU" sz="3600" dirty="0"/>
              <a:t>Наибольшее количество участников по следующим предметам: физика, математика, английский язык, </a:t>
            </a:r>
            <a:r>
              <a:rPr lang="ru-RU" sz="3600" dirty="0" smtClean="0"/>
              <a:t>история, география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2844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Участники школьного этапа ВОШ по классам: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0936576"/>
              </p:ext>
            </p:extLst>
          </p:nvPr>
        </p:nvGraphicFramePr>
        <p:xfrm>
          <a:off x="742386" y="2494089"/>
          <a:ext cx="10492969" cy="3372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1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16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7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1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1217">
                  <a:extLst>
                    <a:ext uri="{9D8B030D-6E8A-4147-A177-3AD203B41FA5}">
                      <a16:colId xmlns:a16="http://schemas.microsoft.com/office/drawing/2014/main" val="472486351"/>
                    </a:ext>
                  </a:extLst>
                </a:gridCol>
              </a:tblGrid>
              <a:tr h="64959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5а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5б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5в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5г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6а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6б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6в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6</a:t>
                      </a:r>
                      <a:r>
                        <a:rPr lang="ru-RU" sz="3600" dirty="0"/>
                        <a:t>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121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Всего</a:t>
                      </a:r>
                      <a:r>
                        <a:rPr lang="ru-RU" sz="2400" baseline="0" dirty="0"/>
                        <a:t> учащихся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30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29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30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21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25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33</a:t>
                      </a:r>
                      <a:endParaRPr lang="ru-RU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174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Приняли участие в ШЭ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12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24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13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4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21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Участники школьного этапа ВОШ по классам: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6140906"/>
              </p:ext>
            </p:extLst>
          </p:nvPr>
        </p:nvGraphicFramePr>
        <p:xfrm>
          <a:off x="778597" y="2426329"/>
          <a:ext cx="10692144" cy="3447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0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7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715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6123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6932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7а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7б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7в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8а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8б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8в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8г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381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Всего</a:t>
                      </a:r>
                      <a:r>
                        <a:rPr lang="ru-RU" sz="2400" baseline="0" dirty="0"/>
                        <a:t> учащихся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381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Приняли участие в ШЭ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42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Участники школьного этапа ВОШ по классам: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256076"/>
              </p:ext>
            </p:extLst>
          </p:nvPr>
        </p:nvGraphicFramePr>
        <p:xfrm>
          <a:off x="941560" y="2498756"/>
          <a:ext cx="10483913" cy="2971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5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5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0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4437">
                  <a:extLst>
                    <a:ext uri="{9D8B030D-6E8A-4147-A177-3AD203B41FA5}">
                      <a16:colId xmlns:a16="http://schemas.microsoft.com/office/drawing/2014/main" val="3441944788"/>
                    </a:ext>
                  </a:extLst>
                </a:gridCol>
                <a:gridCol w="9749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04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104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5627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9а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9б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9в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9г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10а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10б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11а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11б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4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Всего</a:t>
                      </a:r>
                      <a:r>
                        <a:rPr lang="ru-RU" sz="2400" baseline="0" dirty="0"/>
                        <a:t> учащихся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3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Приняли участие в ШЭ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00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496357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dirty="0"/>
              <a:t>Участники школьного этапа ВОШ по классам: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598802"/>
              </p:ext>
            </p:extLst>
          </p:nvPr>
        </p:nvGraphicFramePr>
        <p:xfrm>
          <a:off x="819032" y="1800224"/>
          <a:ext cx="10553936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0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7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275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4т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4 </a:t>
                      </a:r>
                      <a:r>
                        <a:rPr lang="en-US" sz="3600" dirty="0"/>
                        <a:t>//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3б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4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Английский язык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Математика, русский язык, окружающий мир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Астрономия</a:t>
                      </a:r>
                    </a:p>
                    <a:p>
                      <a:pPr algn="ctr"/>
                      <a:endParaRPr lang="ru-RU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636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15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/>
                        <a:t>Победитель </a:t>
                      </a:r>
                      <a:r>
                        <a:rPr lang="ru-RU" sz="3600" dirty="0" err="1"/>
                        <a:t>Крылосов</a:t>
                      </a:r>
                      <a:r>
                        <a:rPr lang="ru-RU" sz="3600" dirty="0"/>
                        <a:t> Владимир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74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D9015-DBB6-4F5D-9FB0-CBC54F622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207" y="593769"/>
            <a:ext cx="9601196" cy="703384"/>
          </a:xfrm>
        </p:spPr>
        <p:txBody>
          <a:bodyPr>
            <a:normAutofit/>
          </a:bodyPr>
          <a:lstStyle/>
          <a:p>
            <a:r>
              <a:rPr lang="ru-RU" sz="3600" b="1" dirty="0"/>
              <a:t>Победители и призеры школьного этапа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6379659-4F6A-44E9-A902-ACD399048F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946656"/>
              </p:ext>
            </p:extLst>
          </p:nvPr>
        </p:nvGraphicFramePr>
        <p:xfrm>
          <a:off x="979462" y="1322937"/>
          <a:ext cx="10233076" cy="5137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8269">
                  <a:extLst>
                    <a:ext uri="{9D8B030D-6E8A-4147-A177-3AD203B41FA5}">
                      <a16:colId xmlns:a16="http://schemas.microsoft.com/office/drawing/2014/main" val="247330221"/>
                    </a:ext>
                  </a:extLst>
                </a:gridCol>
                <a:gridCol w="2558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8269">
                  <a:extLst>
                    <a:ext uri="{9D8B030D-6E8A-4147-A177-3AD203B41FA5}">
                      <a16:colId xmlns:a16="http://schemas.microsoft.com/office/drawing/2014/main" val="1890037771"/>
                    </a:ext>
                  </a:extLst>
                </a:gridCol>
                <a:gridCol w="2558269">
                  <a:extLst>
                    <a:ext uri="{9D8B030D-6E8A-4147-A177-3AD203B41FA5}">
                      <a16:colId xmlns:a16="http://schemas.microsoft.com/office/drawing/2014/main" val="1114263497"/>
                    </a:ext>
                  </a:extLst>
                </a:gridCol>
              </a:tblGrid>
              <a:tr h="58177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участников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победителей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призеров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7892"/>
                  </a:ext>
                </a:extLst>
              </a:tr>
              <a:tr h="682076">
                <a:tc>
                  <a:txBody>
                    <a:bodyPr/>
                    <a:lstStyle/>
                    <a:p>
                      <a:r>
                        <a:rPr lang="ru-RU" sz="3200" dirty="0"/>
                        <a:t>Физика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214527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r>
                        <a:rPr lang="ru-RU" sz="3200" dirty="0"/>
                        <a:t>Биология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992865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r>
                        <a:rPr lang="ru-RU" sz="3200" dirty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204670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r>
                        <a:rPr lang="ru-RU" sz="3200" dirty="0"/>
                        <a:t>Информатика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83550"/>
                  </a:ext>
                </a:extLst>
              </a:tr>
              <a:tr h="290887">
                <a:tc>
                  <a:txBody>
                    <a:bodyPr/>
                    <a:lstStyle/>
                    <a:p>
                      <a:r>
                        <a:rPr lang="ru-RU" sz="3200" dirty="0"/>
                        <a:t>Химия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91751"/>
                  </a:ext>
                </a:extLst>
              </a:tr>
              <a:tr h="290887">
                <a:tc>
                  <a:txBody>
                    <a:bodyPr/>
                    <a:lstStyle/>
                    <a:p>
                      <a:r>
                        <a:rPr lang="ru-RU" sz="3200" dirty="0"/>
                        <a:t>ОБЖ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946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2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D9015-DBB6-4F5D-9FB0-CBC54F622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482728"/>
            <a:ext cx="9601196" cy="790397"/>
          </a:xfrm>
        </p:spPr>
        <p:txBody>
          <a:bodyPr>
            <a:normAutofit/>
          </a:bodyPr>
          <a:lstStyle/>
          <a:p>
            <a:r>
              <a:rPr lang="ru-RU" sz="3600" b="1" dirty="0"/>
              <a:t>Победители и призеры школьного этапа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6379659-4F6A-44E9-A902-ACD399048F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7142050"/>
              </p:ext>
            </p:extLst>
          </p:nvPr>
        </p:nvGraphicFramePr>
        <p:xfrm>
          <a:off x="703785" y="1154259"/>
          <a:ext cx="10784427" cy="4549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8548">
                  <a:extLst>
                    <a:ext uri="{9D8B030D-6E8A-4147-A177-3AD203B41FA5}">
                      <a16:colId xmlns:a16="http://schemas.microsoft.com/office/drawing/2014/main" val="247330221"/>
                    </a:ext>
                  </a:extLst>
                </a:gridCol>
                <a:gridCol w="2643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6487">
                  <a:extLst>
                    <a:ext uri="{9D8B030D-6E8A-4147-A177-3AD203B41FA5}">
                      <a16:colId xmlns:a16="http://schemas.microsoft.com/office/drawing/2014/main" val="1890037771"/>
                    </a:ext>
                  </a:extLst>
                </a:gridCol>
                <a:gridCol w="2406205">
                  <a:extLst>
                    <a:ext uri="{9D8B030D-6E8A-4147-A177-3AD203B41FA5}">
                      <a16:colId xmlns:a16="http://schemas.microsoft.com/office/drawing/2014/main" val="1114263497"/>
                    </a:ext>
                  </a:extLst>
                </a:gridCol>
              </a:tblGrid>
              <a:tr h="58177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участников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победителей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призеров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7892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r>
                        <a:rPr lang="ru-RU" sz="3200" dirty="0"/>
                        <a:t>Русский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214527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r>
                        <a:rPr lang="ru-RU" sz="3200" dirty="0"/>
                        <a:t>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992865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r>
                        <a:rPr lang="ru-RU" sz="3200" dirty="0"/>
                        <a:t>История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204670"/>
                  </a:ext>
                </a:extLst>
              </a:tr>
              <a:tr h="290887">
                <a:tc>
                  <a:txBody>
                    <a:bodyPr/>
                    <a:lstStyle/>
                    <a:p>
                      <a:r>
                        <a:rPr lang="ru-RU" sz="3200" dirty="0"/>
                        <a:t>Обществознание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83550"/>
                  </a:ext>
                </a:extLst>
              </a:tr>
              <a:tr h="290887">
                <a:tc>
                  <a:txBody>
                    <a:bodyPr/>
                    <a:lstStyle/>
                    <a:p>
                      <a:r>
                        <a:rPr lang="ru-RU" sz="3200" dirty="0"/>
                        <a:t>География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908331"/>
                  </a:ext>
                </a:extLst>
              </a:tr>
              <a:tr h="290887"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38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089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D9015-DBB6-4F5D-9FB0-CBC54F622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531966"/>
            <a:ext cx="9601196" cy="705991"/>
          </a:xfrm>
        </p:spPr>
        <p:txBody>
          <a:bodyPr>
            <a:normAutofit/>
          </a:bodyPr>
          <a:lstStyle/>
          <a:p>
            <a:r>
              <a:rPr lang="ru-RU" sz="3600" b="1" dirty="0"/>
              <a:t>Победители и призеры школьного этапа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6379659-4F6A-44E9-A902-ACD399048F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035677"/>
              </p:ext>
            </p:extLst>
          </p:nvPr>
        </p:nvGraphicFramePr>
        <p:xfrm>
          <a:off x="471487" y="1394118"/>
          <a:ext cx="11497193" cy="4455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0145">
                  <a:extLst>
                    <a:ext uri="{9D8B030D-6E8A-4147-A177-3AD203B41FA5}">
                      <a16:colId xmlns:a16="http://schemas.microsoft.com/office/drawing/2014/main" val="247330221"/>
                    </a:ext>
                  </a:extLst>
                </a:gridCol>
                <a:gridCol w="221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4476">
                  <a:extLst>
                    <a:ext uri="{9D8B030D-6E8A-4147-A177-3AD203B41FA5}">
                      <a16:colId xmlns:a16="http://schemas.microsoft.com/office/drawing/2014/main" val="1890037771"/>
                    </a:ext>
                  </a:extLst>
                </a:gridCol>
                <a:gridCol w="2874476">
                  <a:extLst>
                    <a:ext uri="{9D8B030D-6E8A-4147-A177-3AD203B41FA5}">
                      <a16:colId xmlns:a16="http://schemas.microsoft.com/office/drawing/2014/main" val="1114263497"/>
                    </a:ext>
                  </a:extLst>
                </a:gridCol>
              </a:tblGrid>
              <a:tr h="58177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Количество участников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победителей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призеров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7892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/>
                        <a:t>Право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214527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r>
                        <a:rPr lang="ru-RU" sz="3200" dirty="0"/>
                        <a:t>Испанский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204670"/>
                  </a:ext>
                </a:extLst>
              </a:tr>
              <a:tr h="29088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/>
                        <a:t>Английский язык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83550"/>
                  </a:ext>
                </a:extLst>
              </a:tr>
              <a:tr h="290887">
                <a:tc>
                  <a:txBody>
                    <a:bodyPr/>
                    <a:lstStyle/>
                    <a:p>
                      <a:r>
                        <a:rPr lang="ru-RU" sz="3200" dirty="0"/>
                        <a:t>Китайский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887">
                <a:tc>
                  <a:txBody>
                    <a:bodyPr/>
                    <a:lstStyle/>
                    <a:p>
                      <a:r>
                        <a:rPr lang="ru-RU" sz="3200" dirty="0"/>
                        <a:t>Немецкий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908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964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8D9015-DBB6-4F5D-9FB0-CBC54F622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22619"/>
            <a:ext cx="9601196" cy="649720"/>
          </a:xfrm>
        </p:spPr>
        <p:txBody>
          <a:bodyPr>
            <a:normAutofit/>
          </a:bodyPr>
          <a:lstStyle/>
          <a:p>
            <a:r>
              <a:rPr lang="ru-RU" sz="3600" b="1" dirty="0"/>
              <a:t>Победители и призеры школьного этапа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E6379659-4F6A-44E9-A902-ACD399048F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054846"/>
              </p:ext>
            </p:extLst>
          </p:nvPr>
        </p:nvGraphicFramePr>
        <p:xfrm>
          <a:off x="741263" y="1152150"/>
          <a:ext cx="10709473" cy="5186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8">
                  <a:extLst>
                    <a:ext uri="{9D8B030D-6E8A-4147-A177-3AD203B41FA5}">
                      <a16:colId xmlns:a16="http://schemas.microsoft.com/office/drawing/2014/main" val="247330221"/>
                    </a:ext>
                  </a:extLst>
                </a:gridCol>
                <a:gridCol w="2545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8713">
                  <a:extLst>
                    <a:ext uri="{9D8B030D-6E8A-4147-A177-3AD203B41FA5}">
                      <a16:colId xmlns:a16="http://schemas.microsoft.com/office/drawing/2014/main" val="1890037771"/>
                    </a:ext>
                  </a:extLst>
                </a:gridCol>
                <a:gridCol w="2672355">
                  <a:extLst>
                    <a:ext uri="{9D8B030D-6E8A-4147-A177-3AD203B41FA5}">
                      <a16:colId xmlns:a16="http://schemas.microsoft.com/office/drawing/2014/main" val="1114263497"/>
                    </a:ext>
                  </a:extLst>
                </a:gridCol>
              </a:tblGrid>
              <a:tr h="58177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участников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победителей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Количество призеров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7892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r>
                        <a:rPr lang="ru-RU" sz="3200" dirty="0"/>
                        <a:t>Технология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214527"/>
                  </a:ext>
                </a:extLst>
              </a:tr>
              <a:tr h="581774">
                <a:tc>
                  <a:txBody>
                    <a:bodyPr/>
                    <a:lstStyle/>
                    <a:p>
                      <a:r>
                        <a:rPr lang="ru-RU" sz="3200" dirty="0"/>
                        <a:t>Экология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ru-RU" sz="3200" dirty="0"/>
                        <a:t>Астрономия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60"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Искусство (МХК)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992865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  <a:p>
                      <a:pPr algn="ctr"/>
                      <a:r>
                        <a:rPr lang="ru-RU" sz="3200" dirty="0" smtClean="0"/>
                        <a:t>667</a:t>
                      </a:r>
                      <a:endParaRPr lang="ru-RU" sz="3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  <a:p>
                      <a:pPr algn="ctr"/>
                      <a:r>
                        <a:rPr lang="ru-RU" sz="3200" dirty="0"/>
                        <a:t>54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3200" dirty="0"/>
                    </a:p>
                    <a:p>
                      <a:pPr algn="ctr"/>
                      <a:r>
                        <a:rPr lang="ru-RU" sz="3200" dirty="0"/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63962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3200" dirty="0"/>
                        <a:t>Всего по предметам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81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229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B7B94-F9BD-487D-B48C-8D457B829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7952"/>
            <a:ext cx="10515600" cy="945100"/>
          </a:xfrm>
        </p:spPr>
        <p:txBody>
          <a:bodyPr>
            <a:normAutofit/>
          </a:bodyPr>
          <a:lstStyle/>
          <a:p>
            <a:r>
              <a:rPr lang="ru-RU" sz="3600" b="1" dirty="0"/>
              <a:t>Победители и призеры муниципального этапа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3BA92E9-3131-43BC-BBB8-84FDE9162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564582"/>
              </p:ext>
            </p:extLst>
          </p:nvPr>
        </p:nvGraphicFramePr>
        <p:xfrm>
          <a:off x="1218613" y="1393052"/>
          <a:ext cx="9754773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591">
                  <a:extLst>
                    <a:ext uri="{9D8B030D-6E8A-4147-A177-3AD203B41FA5}">
                      <a16:colId xmlns:a16="http://schemas.microsoft.com/office/drawing/2014/main" val="937282735"/>
                    </a:ext>
                  </a:extLst>
                </a:gridCol>
                <a:gridCol w="3251591">
                  <a:extLst>
                    <a:ext uri="{9D8B030D-6E8A-4147-A177-3AD203B41FA5}">
                      <a16:colId xmlns:a16="http://schemas.microsoft.com/office/drawing/2014/main" val="4096452080"/>
                    </a:ext>
                  </a:extLst>
                </a:gridCol>
                <a:gridCol w="3251591">
                  <a:extLst>
                    <a:ext uri="{9D8B030D-6E8A-4147-A177-3AD203B41FA5}">
                      <a16:colId xmlns:a16="http://schemas.microsoft.com/office/drawing/2014/main" val="21935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ФИ,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Статус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5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География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Томилов Максим, 9в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89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История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Агафонов Александр, 9г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8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История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Томилов Максим, 9в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0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Русский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/>
                        <a:t>Брижанина</a:t>
                      </a:r>
                      <a:r>
                        <a:rPr lang="ru-RU" sz="3200" dirty="0"/>
                        <a:t> Александра,10б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Победитель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4664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16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B7B94-F9BD-487D-B48C-8D457B829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388" y="393897"/>
            <a:ext cx="10515600" cy="945100"/>
          </a:xfrm>
        </p:spPr>
        <p:txBody>
          <a:bodyPr>
            <a:normAutofit/>
          </a:bodyPr>
          <a:lstStyle/>
          <a:p>
            <a:r>
              <a:rPr lang="ru-RU" sz="3600" b="1" dirty="0"/>
              <a:t>Победители и призеры муниципального этапа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3BA92E9-3131-43BC-BBB8-84FDE9162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608024"/>
              </p:ext>
            </p:extLst>
          </p:nvPr>
        </p:nvGraphicFramePr>
        <p:xfrm>
          <a:off x="760490" y="1338997"/>
          <a:ext cx="107102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5466">
                  <a:extLst>
                    <a:ext uri="{9D8B030D-6E8A-4147-A177-3AD203B41FA5}">
                      <a16:colId xmlns:a16="http://schemas.microsoft.com/office/drawing/2014/main" val="937282735"/>
                    </a:ext>
                  </a:extLst>
                </a:gridCol>
                <a:gridCol w="4275783">
                  <a:extLst>
                    <a:ext uri="{9D8B030D-6E8A-4147-A177-3AD203B41FA5}">
                      <a16:colId xmlns:a16="http://schemas.microsoft.com/office/drawing/2014/main" val="4096452080"/>
                    </a:ext>
                  </a:extLst>
                </a:gridCol>
                <a:gridCol w="2879001">
                  <a:extLst>
                    <a:ext uri="{9D8B030D-6E8A-4147-A177-3AD203B41FA5}">
                      <a16:colId xmlns:a16="http://schemas.microsoft.com/office/drawing/2014/main" val="21935577"/>
                    </a:ext>
                  </a:extLst>
                </a:gridCol>
              </a:tblGrid>
              <a:tr h="415608">
                <a:tc>
                  <a:txBody>
                    <a:bodyPr/>
                    <a:lstStyle/>
                    <a:p>
                      <a:r>
                        <a:rPr lang="ru-RU" sz="3200" dirty="0"/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ФИ,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Статус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35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История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/>
                        <a:t>Брижанина</a:t>
                      </a:r>
                      <a:r>
                        <a:rPr lang="ru-RU" sz="3200" dirty="0"/>
                        <a:t> Александра, 10б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89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Биология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/>
                        <a:t>Бойдосова</a:t>
                      </a:r>
                      <a:r>
                        <a:rPr lang="ru-RU" sz="3200" dirty="0"/>
                        <a:t> Полина,9в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8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/>
                        <a:t>Биология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Швалева Дарья,9в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05908"/>
                  </a:ext>
                </a:extLst>
              </a:tr>
              <a:tr h="822960"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Английский язык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3200" dirty="0" err="1"/>
                        <a:t>Брижанина</a:t>
                      </a:r>
                      <a:r>
                        <a:rPr lang="ru-RU" sz="3200" dirty="0"/>
                        <a:t> Александра, 10б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466438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72187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3200" dirty="0"/>
                        <a:t>Английский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/>
                        <a:t>Хачемизова</a:t>
                      </a:r>
                      <a:r>
                        <a:rPr lang="ru-RU" sz="3200" dirty="0"/>
                        <a:t> Алена, 8а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8732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91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B18B746-612B-40F7-98D6-D2235F76B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4732"/>
            <a:ext cx="10515600" cy="945100"/>
          </a:xfrm>
        </p:spPr>
        <p:txBody>
          <a:bodyPr>
            <a:normAutofit/>
          </a:bodyPr>
          <a:lstStyle/>
          <a:p>
            <a:r>
              <a:rPr lang="ru-RU" sz="3600" b="1" dirty="0"/>
              <a:t>Победители и призеры муниципального этапа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14BF1753-60A4-440C-938A-F78B54B3F8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833930"/>
              </p:ext>
            </p:extLst>
          </p:nvPr>
        </p:nvGraphicFramePr>
        <p:xfrm>
          <a:off x="838200" y="1007365"/>
          <a:ext cx="10514845" cy="3927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9531">
                  <a:extLst>
                    <a:ext uri="{9D8B030D-6E8A-4147-A177-3AD203B41FA5}">
                      <a16:colId xmlns:a16="http://schemas.microsoft.com/office/drawing/2014/main" val="3552313855"/>
                    </a:ext>
                  </a:extLst>
                </a:gridCol>
                <a:gridCol w="3950257">
                  <a:extLst>
                    <a:ext uri="{9D8B030D-6E8A-4147-A177-3AD203B41FA5}">
                      <a16:colId xmlns:a16="http://schemas.microsoft.com/office/drawing/2014/main" val="3966238641"/>
                    </a:ext>
                  </a:extLst>
                </a:gridCol>
                <a:gridCol w="2645057">
                  <a:extLst>
                    <a:ext uri="{9D8B030D-6E8A-4147-A177-3AD203B41FA5}">
                      <a16:colId xmlns:a16="http://schemas.microsoft.com/office/drawing/2014/main" val="2275344030"/>
                    </a:ext>
                  </a:extLst>
                </a:gridCol>
              </a:tblGrid>
              <a:tr h="528181">
                <a:tc>
                  <a:txBody>
                    <a:bodyPr/>
                    <a:lstStyle/>
                    <a:p>
                      <a:r>
                        <a:rPr lang="ru-RU" sz="3200" dirty="0"/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ФИ,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статус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71256"/>
                  </a:ext>
                </a:extLst>
              </a:tr>
              <a:tr h="972965">
                <a:tc>
                  <a:txBody>
                    <a:bodyPr/>
                    <a:lstStyle/>
                    <a:p>
                      <a:r>
                        <a:rPr lang="ru-RU" sz="3200" dirty="0"/>
                        <a:t>Технология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Бондарь Виолетта, 7б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997227"/>
                  </a:ext>
                </a:extLst>
              </a:tr>
              <a:tr h="1169588">
                <a:tc>
                  <a:txBody>
                    <a:bodyPr/>
                    <a:lstStyle/>
                    <a:p>
                      <a:r>
                        <a:rPr lang="ru-RU" sz="3200" dirty="0"/>
                        <a:t>Химия</a:t>
                      </a:r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/>
                        <a:t>Няга</a:t>
                      </a:r>
                      <a:r>
                        <a:rPr lang="ru-RU" sz="3200" dirty="0"/>
                        <a:t> Максим,10а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133319"/>
                  </a:ext>
                </a:extLst>
              </a:tr>
              <a:tr h="1205863">
                <a:tc>
                  <a:txBody>
                    <a:bodyPr/>
                    <a:lstStyle/>
                    <a:p>
                      <a:r>
                        <a:rPr lang="ru-RU" sz="3200" dirty="0"/>
                        <a:t>Всего победителей -1</a:t>
                      </a:r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3200" dirty="0"/>
                        <a:t>Всего призеров - 10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468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32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2A9C2-0B4F-4A90-BA34-EFE0D14A9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F6EBB1-0453-49F3-B55C-78C092BD5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\\192.168.111.15\школа 104\23.Олимпиады\2024-2025\20-05-2025_13-22-36\20250520_1519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707605" y="-1941594"/>
            <a:ext cx="6820410" cy="1077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20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886DD-3D61-4057-9EBC-F8C2F3E55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5484"/>
            <a:ext cx="10515600" cy="760291"/>
          </a:xfrm>
        </p:spPr>
        <p:txBody>
          <a:bodyPr>
            <a:normAutofit/>
          </a:bodyPr>
          <a:lstStyle/>
          <a:p>
            <a:r>
              <a:rPr lang="ru-RU" sz="3600" b="1" dirty="0"/>
              <a:t>Победители и призеры регионального этапа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C4E0D09-A39C-426F-98C3-D0E590172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353983"/>
              </p:ext>
            </p:extLst>
          </p:nvPr>
        </p:nvGraphicFramePr>
        <p:xfrm>
          <a:off x="1171575" y="1325775"/>
          <a:ext cx="9794778" cy="3126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3720">
                  <a:extLst>
                    <a:ext uri="{9D8B030D-6E8A-4147-A177-3AD203B41FA5}">
                      <a16:colId xmlns:a16="http://schemas.microsoft.com/office/drawing/2014/main" val="1272662360"/>
                    </a:ext>
                  </a:extLst>
                </a:gridCol>
                <a:gridCol w="4596195">
                  <a:extLst>
                    <a:ext uri="{9D8B030D-6E8A-4147-A177-3AD203B41FA5}">
                      <a16:colId xmlns:a16="http://schemas.microsoft.com/office/drawing/2014/main" val="1496632480"/>
                    </a:ext>
                  </a:extLst>
                </a:gridCol>
                <a:gridCol w="2594863">
                  <a:extLst>
                    <a:ext uri="{9D8B030D-6E8A-4147-A177-3AD203B41FA5}">
                      <a16:colId xmlns:a16="http://schemas.microsoft.com/office/drawing/2014/main" val="1504380856"/>
                    </a:ext>
                  </a:extLst>
                </a:gridCol>
              </a:tblGrid>
              <a:tr h="627930">
                <a:tc>
                  <a:txBody>
                    <a:bodyPr/>
                    <a:lstStyle/>
                    <a:p>
                      <a:r>
                        <a:rPr lang="ru-RU" sz="3200" dirty="0"/>
                        <a:t>Предмет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ФИ,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статус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652697"/>
                  </a:ext>
                </a:extLst>
              </a:tr>
              <a:tr h="803783">
                <a:tc>
                  <a:txBody>
                    <a:bodyPr/>
                    <a:lstStyle/>
                    <a:p>
                      <a:r>
                        <a:rPr lang="ru-RU" sz="3200" dirty="0"/>
                        <a:t>География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Томилов Максим, 9в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771261"/>
                  </a:ext>
                </a:extLst>
              </a:tr>
              <a:tr h="627930">
                <a:tc>
                  <a:txBody>
                    <a:bodyPr/>
                    <a:lstStyle/>
                    <a:p>
                      <a:r>
                        <a:rPr lang="ru-RU" sz="3200" dirty="0"/>
                        <a:t>Химия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/>
                        <a:t>Няга</a:t>
                      </a:r>
                      <a:r>
                        <a:rPr lang="ru-RU" sz="3200" dirty="0"/>
                        <a:t> Максим, 10а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199904"/>
                  </a:ext>
                </a:extLst>
              </a:tr>
              <a:tr h="627930">
                <a:tc>
                  <a:txBody>
                    <a:bodyPr/>
                    <a:lstStyle/>
                    <a:p>
                      <a:r>
                        <a:rPr lang="ru-RU" sz="3200" dirty="0"/>
                        <a:t>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/>
                        <a:t>Брижанина</a:t>
                      </a:r>
                      <a:r>
                        <a:rPr lang="ru-RU" sz="3200" dirty="0"/>
                        <a:t> Александра, 10б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Призер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09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36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EE7098-D69C-4D88-A401-B9CD4EC97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C4D430-54FF-46D8-9403-B9D1D4480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\\192.168.111.15\школа 104\23.Олимпиады\2024-2025\20-05-2025_13-22-36\20250520_152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161" y="-2215"/>
            <a:ext cx="9186161" cy="691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620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Региональный конкурс школьников. Отборочный этап. 8-11 класс (</a:t>
            </a:r>
            <a:r>
              <a:rPr lang="ru-RU" sz="3200" b="1" dirty="0" err="1"/>
              <a:t>ЧелГУ</a:t>
            </a:r>
            <a:r>
              <a:rPr lang="ru-RU" sz="3200" b="1" dirty="0"/>
              <a:t>)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5825183"/>
              </p:ext>
            </p:extLst>
          </p:nvPr>
        </p:nvGraphicFramePr>
        <p:xfrm>
          <a:off x="830089" y="1980165"/>
          <a:ext cx="10302845" cy="490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8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8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1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8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Предмет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участники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класс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статус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3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Окуловских</a:t>
                      </a:r>
                      <a:r>
                        <a:rPr lang="ru-RU" sz="2800" dirty="0">
                          <a:effectLst/>
                        </a:rPr>
                        <a:t> Мария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призер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3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Английский язык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Брижанина</a:t>
                      </a:r>
                      <a:r>
                        <a:rPr lang="ru-RU" sz="2800" dirty="0">
                          <a:effectLst/>
                        </a:rPr>
                        <a:t> Александра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призер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3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Русский язык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Брижанина</a:t>
                      </a:r>
                      <a:r>
                        <a:rPr lang="ru-RU" sz="2800" dirty="0">
                          <a:effectLst/>
                        </a:rPr>
                        <a:t> Александра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победитель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3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Математика, информатика и криптография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Хаиров</a:t>
                      </a:r>
                      <a:r>
                        <a:rPr lang="ru-RU" sz="2800" dirty="0">
                          <a:effectLst/>
                        </a:rPr>
                        <a:t> Егор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11б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призер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53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Региональный конкурс школьников. Заключительный этап </a:t>
            </a:r>
            <a:r>
              <a:rPr lang="ru-RU" sz="3200" b="1" dirty="0" err="1"/>
              <a:t>этап</a:t>
            </a:r>
            <a:r>
              <a:rPr lang="ru-RU" sz="3200" b="1" dirty="0"/>
              <a:t>. 8-11 класс (</a:t>
            </a:r>
            <a:r>
              <a:rPr lang="ru-RU" sz="3200" b="1" dirty="0" err="1"/>
              <a:t>ЧелГУ</a:t>
            </a:r>
            <a:r>
              <a:rPr lang="ru-RU" sz="3200" b="1" dirty="0"/>
              <a:t>)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1730765"/>
              </p:ext>
            </p:extLst>
          </p:nvPr>
        </p:nvGraphicFramePr>
        <p:xfrm>
          <a:off x="968722" y="2743200"/>
          <a:ext cx="10022186" cy="2353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90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6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3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4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Предмет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участники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класс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статус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91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Русский язык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Брижанина</a:t>
                      </a:r>
                      <a:r>
                        <a:rPr lang="ru-RU" sz="2800" dirty="0">
                          <a:effectLst/>
                        </a:rPr>
                        <a:t> Александра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призер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32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Олимпиада Старт (</a:t>
            </a:r>
            <a:r>
              <a:rPr lang="ru-RU" sz="3200" b="1" dirty="0" err="1"/>
              <a:t>ЧелГу</a:t>
            </a:r>
            <a:r>
              <a:rPr lang="ru-RU" sz="3200" b="1" dirty="0"/>
              <a:t>) (Заключительный очный этап)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0835448"/>
              </p:ext>
            </p:extLst>
          </p:nvPr>
        </p:nvGraphicFramePr>
        <p:xfrm>
          <a:off x="923453" y="2897110"/>
          <a:ext cx="10004080" cy="15934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7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5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9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10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Предмет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участники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класс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статус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12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Английский язык 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Брижанина</a:t>
                      </a:r>
                      <a:r>
                        <a:rPr lang="ru-RU" sz="2800" dirty="0">
                          <a:effectLst/>
                        </a:rPr>
                        <a:t> Александра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призер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35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/>
              <a:t>Кубок Главы города. Интеллектуальный марафон. Заключительный очный тур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1378793"/>
              </p:ext>
            </p:extLst>
          </p:nvPr>
        </p:nvGraphicFramePr>
        <p:xfrm>
          <a:off x="700086" y="1898990"/>
          <a:ext cx="10629900" cy="35627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2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2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93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4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73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Предмет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участники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класс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статус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266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Математика</a:t>
                      </a:r>
                      <a:endParaRPr lang="ru-RU" sz="2800" b="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Степанов Максим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5г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1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участник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Мамедова Сабина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2722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6а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23829"/>
                  </a:ext>
                </a:extLst>
              </a:tr>
              <a:tr h="45885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4555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Иванов Семен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5426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6г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375501"/>
                  </a:ext>
                </a:extLst>
              </a:tr>
              <a:tr h="459613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География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542342"/>
                  </a:ext>
                </a:extLst>
              </a:tr>
              <a:tr h="50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Хисамова</a:t>
                      </a: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Виктория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739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5а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62850"/>
                  </a:ext>
                </a:extLst>
              </a:tr>
              <a:tr h="46037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Литература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53746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Мелентьева Елизавета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2888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6г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867993"/>
                  </a:ext>
                </a:extLst>
              </a:tr>
              <a:tr h="46113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Английский язык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26439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ru-RU" sz="3200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21208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893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8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338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29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8242" y="63810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Многопрофильная инженерная олимпиада «Звезда» Заключительный этап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8125873"/>
              </p:ext>
            </p:extLst>
          </p:nvPr>
        </p:nvGraphicFramePr>
        <p:xfrm>
          <a:off x="928687" y="1439507"/>
          <a:ext cx="10044112" cy="490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6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5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3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9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Предмет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участники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класс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Диплом, степень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Брижанина</a:t>
                      </a:r>
                      <a:r>
                        <a:rPr lang="ru-RU" sz="2800" dirty="0">
                          <a:effectLst/>
                        </a:rPr>
                        <a:t> Александра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Абросимов Владимир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6г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Бондарь Виолетта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7б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Ваганова Влада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Воробьева Арина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Гимаева Диана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Кокорюкин</a:t>
                      </a:r>
                      <a:r>
                        <a:rPr lang="ru-RU" sz="2800" dirty="0">
                          <a:effectLst/>
                        </a:rPr>
                        <a:t> Дмитрий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6г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0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Комаров Матвей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6г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998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8242" y="63810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Многопрофильная инженерная олимпиада «Звезда» Заключительный этап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3795791"/>
              </p:ext>
            </p:extLst>
          </p:nvPr>
        </p:nvGraphicFramePr>
        <p:xfrm>
          <a:off x="342900" y="1439507"/>
          <a:ext cx="11444288" cy="5474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31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41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9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18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9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Предмет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участники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класс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Диплом, степень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Леонтьева Татьяна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7в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Сидорова Дарья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Скоробогатый</a:t>
                      </a:r>
                      <a:r>
                        <a:rPr lang="ru-RU" sz="2800" dirty="0">
                          <a:effectLst/>
                        </a:rPr>
                        <a:t> Иван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Стуров</a:t>
                      </a:r>
                      <a:r>
                        <a:rPr lang="ru-RU" sz="2800" dirty="0">
                          <a:effectLst/>
                        </a:rPr>
                        <a:t> Григорий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Шагиахметова</a:t>
                      </a:r>
                      <a:r>
                        <a:rPr lang="ru-RU" sz="2800" dirty="0">
                          <a:effectLst/>
                        </a:rPr>
                        <a:t> Надежда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Обществознание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Эйсфельд</a:t>
                      </a:r>
                      <a:r>
                        <a:rPr lang="ru-RU" sz="2800" dirty="0">
                          <a:effectLst/>
                        </a:rPr>
                        <a:t> Данил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История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Брижанина</a:t>
                      </a:r>
                      <a:r>
                        <a:rPr lang="ru-RU" sz="2800" dirty="0">
                          <a:effectLst/>
                        </a:rPr>
                        <a:t> Александра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10б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2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4185">
                <a:tc rowSpan="4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effectLst/>
                        </a:rPr>
                        <a:t>История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Галкина Елизавета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3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Бондарь Виолетта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03347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25762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7б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578077"/>
                  </a:ext>
                </a:extLst>
              </a:tr>
              <a:tr h="23323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effectLst/>
                        </a:rPr>
                        <a:t>История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170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35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192.168.111.15\школа 104\23.Олимпиады\2024-2025\20-05-2025_13-22-36\20250520_1450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615" y="-37116"/>
            <a:ext cx="7087354" cy="689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57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Международный конкурс по искусственному интеллекту </a:t>
            </a:r>
            <a:r>
              <a:rPr lang="en-US" sz="3200" b="1" dirty="0"/>
              <a:t>Al </a:t>
            </a:r>
            <a:r>
              <a:rPr lang="en-US" sz="3200" b="1" dirty="0" err="1"/>
              <a:t>Callenge</a:t>
            </a: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2646595"/>
              </p:ext>
            </p:extLst>
          </p:nvPr>
        </p:nvGraphicFramePr>
        <p:xfrm>
          <a:off x="995881" y="2933324"/>
          <a:ext cx="9931652" cy="15119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76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12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участник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класс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статус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Айметов</a:t>
                      </a:r>
                      <a:r>
                        <a:rPr lang="ru-RU" sz="2800" dirty="0">
                          <a:effectLst/>
                        </a:rPr>
                        <a:t> Глеб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8в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Диплом победителя,2 место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52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25201E8-25A4-4090-85D7-976E958A02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168885"/>
              </p:ext>
            </p:extLst>
          </p:nvPr>
        </p:nvGraphicFramePr>
        <p:xfrm>
          <a:off x="102969" y="-18336"/>
          <a:ext cx="5437187" cy="9069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PDF" r:id="rId3" imgW="0" imgH="360" progId="FoxitReader.Document">
                  <p:embed/>
                </p:oleObj>
              </mc:Choice>
              <mc:Fallback>
                <p:oleObj name="PDF" r:id="rId3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969" y="-18336"/>
                        <a:ext cx="5437187" cy="9069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3C14AF-79BB-4ED8-A16D-CE09ECEF91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07" t="56462" r="52774" b="32491"/>
          <a:stretch/>
        </p:blipFill>
        <p:spPr>
          <a:xfrm>
            <a:off x="4652599" y="1530788"/>
            <a:ext cx="7677515" cy="1143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90AEC9-7958-4BCD-9FF2-4E414289AC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953" t="23320" r="14219" b="51668"/>
          <a:stretch/>
        </p:blipFill>
        <p:spPr>
          <a:xfrm>
            <a:off x="5315198" y="2800176"/>
            <a:ext cx="7200896" cy="13715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643983-807C-4390-B0E9-EF72A5A1585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751" t="33141" r="69434" b="53335"/>
          <a:stretch/>
        </p:blipFill>
        <p:spPr>
          <a:xfrm>
            <a:off x="5696420" y="4313402"/>
            <a:ext cx="3033246" cy="13715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049C3C5-1AD2-4FB9-A798-943900FD307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338" t="33141" r="17446" b="53335"/>
          <a:stretch/>
        </p:blipFill>
        <p:spPr>
          <a:xfrm>
            <a:off x="7632331" y="5685001"/>
            <a:ext cx="4507315" cy="11729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39C03D-CB71-4A91-9458-E9454FB8049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773" t="25613" r="24254" b="50268"/>
          <a:stretch/>
        </p:blipFill>
        <p:spPr>
          <a:xfrm>
            <a:off x="4652599" y="69772"/>
            <a:ext cx="7677515" cy="146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66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81078"/>
            <a:ext cx="9601196" cy="1303867"/>
          </a:xfrm>
        </p:spPr>
        <p:txBody>
          <a:bodyPr>
            <a:normAutofit/>
          </a:bodyPr>
          <a:lstStyle/>
          <a:p>
            <a:r>
              <a:rPr lang="ru-RU" sz="3200" b="1" dirty="0"/>
              <a:t>Национальная технологическая олимпиада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1461946"/>
              </p:ext>
            </p:extLst>
          </p:nvPr>
        </p:nvGraphicFramePr>
        <p:xfrm>
          <a:off x="898965" y="1772025"/>
          <a:ext cx="10546532" cy="30634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9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00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17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Направление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участник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класс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статус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17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Технологии и роботы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Постников Иван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5г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Финалист, </a:t>
                      </a:r>
                      <a:r>
                        <a:rPr lang="ru-RU" sz="28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г.Магнитогорск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595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67739E-4223-4B1D-B3F1-FC3BB7DD7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077" y="0"/>
            <a:ext cx="47478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2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81078"/>
            <a:ext cx="9601196" cy="1303867"/>
          </a:xfrm>
        </p:spPr>
        <p:txBody>
          <a:bodyPr>
            <a:normAutofit/>
          </a:bodyPr>
          <a:lstStyle/>
          <a:p>
            <a:r>
              <a:rPr lang="ru-RU" sz="3200" b="1" dirty="0"/>
              <a:t>Национальная технологическая олимпиада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1478762"/>
              </p:ext>
            </p:extLst>
          </p:nvPr>
        </p:nvGraphicFramePr>
        <p:xfrm>
          <a:off x="867968" y="1896012"/>
          <a:ext cx="10546532" cy="3977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98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004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7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Направление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участник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класс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статус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83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Умный город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Шероченков</a:t>
                      </a: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Роман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11б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Призер, </a:t>
                      </a:r>
                      <a:r>
                        <a:rPr lang="ru-RU" sz="2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г.Томск</a:t>
                      </a:r>
                      <a:endParaRPr lang="ru-RU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7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Цифровые сенсорные системы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  <a:latin typeface="Calibri" panose="020F0502020204030204" pitchFamily="34" charset="0"/>
                          <a:ea typeface="Calibri"/>
                          <a:cs typeface="Calibri" panose="020F0502020204030204" pitchFamily="34" charset="0"/>
                        </a:rPr>
                        <a:t>Участник,г.Зеленоград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364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236581-C8C6-4891-AB55-19F1367F86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92" y="0"/>
            <a:ext cx="4987992" cy="6858000"/>
          </a:xfrm>
          <a:prstGeom prst="rect">
            <a:avLst/>
          </a:prstGeom>
        </p:spPr>
      </p:pic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75AFCF04-F9C8-45FD-AC28-37E45CE026F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5484562"/>
              </p:ext>
            </p:extLst>
          </p:nvPr>
        </p:nvGraphicFramePr>
        <p:xfrm>
          <a:off x="6096000" y="0"/>
          <a:ext cx="4987991" cy="9217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3" name="PDF" r:id="rId4" imgW="0" imgH="360" progId="FoxitReader.Document">
                  <p:embed/>
                </p:oleObj>
              </mc:Choice>
              <mc:Fallback>
                <p:oleObj name="PDF" r:id="rId4" imgW="0" imgH="360" progId="FoxitReader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96000" y="0"/>
                        <a:ext cx="4987991" cy="92171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286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Участие в олимпиадах – одна из ступенек на пути к успеху!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Начать принимать участие как можно раньше</a:t>
            </a:r>
          </a:p>
          <a:p>
            <a:r>
              <a:rPr lang="ru-RU" sz="2800" dirty="0"/>
              <a:t>Выбрать направление</a:t>
            </a:r>
          </a:p>
          <a:p>
            <a:r>
              <a:rPr lang="ru-RU" sz="2800" dirty="0"/>
              <a:t>Углубить знания и начать добиваться успехов в выбранном направлении</a:t>
            </a:r>
          </a:p>
          <a:p>
            <a:r>
              <a:rPr lang="ru-RU" sz="2800" dirty="0"/>
              <a:t>Выбрать «дело жизни» и поступить в ВУЗ с привилегиями</a:t>
            </a:r>
          </a:p>
        </p:txBody>
      </p:sp>
    </p:spTree>
    <p:extLst>
      <p:ext uri="{BB962C8B-B14F-4D97-AF65-F5344CB8AC3E}">
        <p14:creationId xmlns:p14="http://schemas.microsoft.com/office/powerpoint/2010/main" val="35400872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485</TotalTime>
  <Words>938</Words>
  <Application>Microsoft Office PowerPoint</Application>
  <PresentationFormat>Широкоэкранный</PresentationFormat>
  <Paragraphs>453</Paragraphs>
  <Slides>33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9" baseType="lpstr">
      <vt:lpstr>Arial</vt:lpstr>
      <vt:lpstr>Calibri</vt:lpstr>
      <vt:lpstr>Garamond</vt:lpstr>
      <vt:lpstr>Times New Roman</vt:lpstr>
      <vt:lpstr>Натуральные материалы</vt:lpstr>
      <vt:lpstr>PDF</vt:lpstr>
      <vt:lpstr>Олимпиадное движение 2024-25 учебный год</vt:lpstr>
      <vt:lpstr>В 2024-25 учебном году приняли участие в следующих олимпиадах:</vt:lpstr>
      <vt:lpstr>В 2024-25 учебном году приняли участие в следующих олимпиадах:</vt:lpstr>
      <vt:lpstr>Презентация PowerPoint</vt:lpstr>
      <vt:lpstr>Всероссийская олимпиада школьников</vt:lpstr>
      <vt:lpstr>Участники школьного этапа ВОШ по классам:</vt:lpstr>
      <vt:lpstr>Участники школьного этапа ВОШ по классам:</vt:lpstr>
      <vt:lpstr>Участники школьного этапа ВОШ по классам:</vt:lpstr>
      <vt:lpstr>Участники школьного этапа ВОШ по классам:</vt:lpstr>
      <vt:lpstr>Победители и призеры школьного этапа</vt:lpstr>
      <vt:lpstr>Победители и призеры школьного этапа</vt:lpstr>
      <vt:lpstr>Победители и призеры школьного этапа</vt:lpstr>
      <vt:lpstr>Победители и призеры школьного этапа</vt:lpstr>
      <vt:lpstr>Победители и призеры муниципального этапа</vt:lpstr>
      <vt:lpstr>Победители и призеры муниципального этапа</vt:lpstr>
      <vt:lpstr>Победители и призеры муниципального этапа</vt:lpstr>
      <vt:lpstr>Презентация PowerPoint</vt:lpstr>
      <vt:lpstr>Победители и призеры регионального этапа</vt:lpstr>
      <vt:lpstr>Презентация PowerPoint</vt:lpstr>
      <vt:lpstr>Региональный конкурс школьников. Отборочный этап. 8-11 класс (ЧелГУ) </vt:lpstr>
      <vt:lpstr>Региональный конкурс школьников. Заключительный этап этап. 8-11 класс (ЧелГУ) </vt:lpstr>
      <vt:lpstr>Олимпиада Старт (ЧелГу) (Заключительный очный этап) </vt:lpstr>
      <vt:lpstr>Кубок Главы города. Интеллектуальный марафон. Заключительный очный тур </vt:lpstr>
      <vt:lpstr>Многопрофильная инженерная олимпиада «Звезда» Заключительный этап </vt:lpstr>
      <vt:lpstr>Многопрофильная инженерная олимпиада «Звезда» Заключительный этап </vt:lpstr>
      <vt:lpstr>Презентация PowerPoint</vt:lpstr>
      <vt:lpstr>Международный конкурс по искусственному интеллекту Al Callenge</vt:lpstr>
      <vt:lpstr>Презентация PowerPoint</vt:lpstr>
      <vt:lpstr>Национальная технологическая олимпиада </vt:lpstr>
      <vt:lpstr>Презентация PowerPoint</vt:lpstr>
      <vt:lpstr>Национальная технологическая олимпиада </vt:lpstr>
      <vt:lpstr>Презентация PowerPoint</vt:lpstr>
      <vt:lpstr>Участие в олимпиадах – одна из ступенек на пути к успеху!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Олимпиадное движение 2022-23 уч.год</dc:title>
  <dc:creator>User</dc:creator>
  <cp:lastModifiedBy>User</cp:lastModifiedBy>
  <cp:revision>124</cp:revision>
  <dcterms:created xsi:type="dcterms:W3CDTF">2023-05-15T15:10:04Z</dcterms:created>
  <dcterms:modified xsi:type="dcterms:W3CDTF">2025-09-19T10:52:27Z</dcterms:modified>
</cp:coreProperties>
</file>